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3"/>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456" r:id="rId181"/>
    <p:sldId id="432" r:id="rId182"/>
    <p:sldId id="457" r:id="rId183"/>
    <p:sldId id="487" r:id="rId184"/>
    <p:sldId id="453" r:id="rId185"/>
    <p:sldId id="459" r:id="rId186"/>
    <p:sldId id="503" r:id="rId187"/>
    <p:sldId id="504" r:id="rId188"/>
    <p:sldId id="505" r:id="rId189"/>
    <p:sldId id="506" r:id="rId190"/>
    <p:sldId id="433" r:id="rId191"/>
    <p:sldId id="279"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6/10/2020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6/10/2020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xmlns=""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xmlns=""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xmlns="" val="3887720006"/>
                    </a:ext>
                  </a:extLst>
                </a:gridCol>
                <a:gridCol w="1617266">
                  <a:extLst>
                    <a:ext uri="{9D8B030D-6E8A-4147-A177-3AD203B41FA5}">
                      <a16:colId xmlns:a16="http://schemas.microsoft.com/office/drawing/2014/main" xmlns="" val="2369791380"/>
                    </a:ext>
                  </a:extLst>
                </a:gridCol>
                <a:gridCol w="1552141">
                  <a:extLst>
                    <a:ext uri="{9D8B030D-6E8A-4147-A177-3AD203B41FA5}">
                      <a16:colId xmlns:a16="http://schemas.microsoft.com/office/drawing/2014/main" xmlns="" val="4058312127"/>
                    </a:ext>
                  </a:extLst>
                </a:gridCol>
                <a:gridCol w="1747516">
                  <a:extLst>
                    <a:ext uri="{9D8B030D-6E8A-4147-A177-3AD203B41FA5}">
                      <a16:colId xmlns:a16="http://schemas.microsoft.com/office/drawing/2014/main" xmlns="" val="749552536"/>
                    </a:ext>
                  </a:extLst>
                </a:gridCol>
                <a:gridCol w="1693244">
                  <a:extLst>
                    <a:ext uri="{9D8B030D-6E8A-4147-A177-3AD203B41FA5}">
                      <a16:colId xmlns:a16="http://schemas.microsoft.com/office/drawing/2014/main" xmlns="" val="1198750373"/>
                    </a:ext>
                  </a:extLst>
                </a:gridCol>
                <a:gridCol w="1638974">
                  <a:extLst>
                    <a:ext uri="{9D8B030D-6E8A-4147-A177-3AD203B41FA5}">
                      <a16:colId xmlns:a16="http://schemas.microsoft.com/office/drawing/2014/main" xmlns="" val="162822564"/>
                    </a:ext>
                  </a:extLst>
                </a:gridCol>
                <a:gridCol w="1975449">
                  <a:extLst>
                    <a:ext uri="{9D8B030D-6E8A-4147-A177-3AD203B41FA5}">
                      <a16:colId xmlns:a16="http://schemas.microsoft.com/office/drawing/2014/main" xmlns=""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xmlns=""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xmlns=""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xmlns=""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xmlns=""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xmlns=""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xmlns=""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xmlns=""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xmlns=""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xmlns=""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xmlns=""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xmlns=""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xmlns=""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xmlns=""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xmlns=""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xmlns=""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xmlns=""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xmlns=""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xmlns=""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xmlns=""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xmlns=""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xmlns=""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xmlns=""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xmlns=""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xmlns=""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xmlns=""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smtClean="0"/>
          </a:p>
          <a:p>
            <a:pPr lvl="1"/>
            <a:r>
              <a:rPr lang="en-US" dirty="0" smtClean="0"/>
              <a:t>The </a:t>
            </a:r>
            <a:r>
              <a:rPr lang="en-US" dirty="0"/>
              <a:t>Frequencies for each of the attributes (Target, Weight, Time) were calculated</a:t>
            </a:r>
          </a:p>
          <a:p>
            <a:pPr lvl="1"/>
            <a:endParaRPr lang="en-US" dirty="0" smtClean="0"/>
          </a:p>
          <a:p>
            <a:pPr lvl="1"/>
            <a:r>
              <a:rPr lang="en-US" dirty="0" smtClean="0"/>
              <a:t>The </a:t>
            </a:r>
            <a:r>
              <a:rPr lang="en-US" dirty="0"/>
              <a:t>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a:t>
            </a:r>
            <a:r>
              <a:rPr lang="en-US" dirty="0" smtClean="0"/>
              <a:t>prices</a:t>
            </a:r>
          </a:p>
          <a:p>
            <a:pPr lvl="3"/>
            <a:r>
              <a:rPr lang="en-US" dirty="0" smtClean="0"/>
              <a:t>Clear transactions between two people</a:t>
            </a:r>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For Graph4 and 5, there </a:t>
            </a:r>
            <a:r>
              <a:rPr lang="en-US" dirty="0" smtClean="0"/>
              <a:t>was one person who both sold and bought multiple items at different times.</a:t>
            </a:r>
          </a:p>
          <a:p>
            <a:pPr lvl="1"/>
            <a:r>
              <a:rPr lang="en-US" dirty="0" smtClean="0"/>
              <a:t>No transactions seen</a:t>
            </a: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609125" y="2366871"/>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Communication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smtClean="0"/>
          </a:p>
          <a:p>
            <a:pPr lvl="1"/>
            <a:r>
              <a:rPr lang="en-US" dirty="0" smtClean="0"/>
              <a:t>The </a:t>
            </a:r>
            <a:r>
              <a:rPr lang="en-US" dirty="0"/>
              <a:t>Frequencies for each of the attributes (Target, Weight, Time) were calculated</a:t>
            </a:r>
          </a:p>
          <a:p>
            <a:pPr lvl="1"/>
            <a:endParaRPr lang="en-US" dirty="0" smtClean="0"/>
          </a:p>
          <a:p>
            <a:pPr lvl="1"/>
            <a:r>
              <a:rPr lang="en-US" dirty="0" smtClean="0"/>
              <a:t>The </a:t>
            </a:r>
            <a:r>
              <a:rPr lang="en-US" dirty="0"/>
              <a:t>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Communication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sz="2400" dirty="0" smtClean="0"/>
              <a:t>Insights:</a:t>
            </a:r>
          </a:p>
          <a:p>
            <a:pPr lvl="1"/>
            <a:endParaRPr lang="en-US" dirty="0" smtClean="0"/>
          </a:p>
          <a:p>
            <a:pPr lvl="1"/>
            <a:r>
              <a:rPr lang="en-US" dirty="0" smtClean="0"/>
              <a:t>When nodes were inspected individually, no patterns seemed to have emerged as such</a:t>
            </a:r>
          </a:p>
          <a:p>
            <a:pPr lvl="1"/>
            <a:r>
              <a:rPr lang="en-US" dirty="0" smtClean="0"/>
              <a:t>However, on inspecting Source and Target nodes as a pair, there again emerged some similarities between the Template, Graph1 and Graph2</a:t>
            </a:r>
          </a:p>
          <a:p>
            <a:pPr lvl="1"/>
            <a:r>
              <a:rPr lang="en-US" dirty="0" smtClean="0"/>
              <a:t>Frequencies of communication between the Source-Target pairs for Template, Graph1 and 2 are quite high.</a:t>
            </a:r>
            <a:endParaRPr lang="en-US" dirty="0"/>
          </a:p>
          <a:p>
            <a:pPr lvl="1"/>
            <a:r>
              <a:rPr lang="en-US" dirty="0" smtClean="0"/>
              <a:t>However, Graph4 and Graph5 do not have such high frequencies of communication between any Source-Target pair.</a:t>
            </a:r>
            <a:endParaRPr lang="en-US" dirty="0"/>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Communication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Communication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Communication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Communication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Communication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Communication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Communication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smtClean="0"/>
              <a:t>Communication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Conclusions:</a:t>
            </a:r>
            <a:endParaRPr lang="en-GB" dirty="0"/>
          </a:p>
        </p:txBody>
      </p:sp>
      <p:sp>
        <p:nvSpPr>
          <p:cNvPr id="3" name="Content Placeholder 2"/>
          <p:cNvSpPr>
            <a:spLocks noGrp="1"/>
          </p:cNvSpPr>
          <p:nvPr>
            <p:ph idx="1"/>
          </p:nvPr>
        </p:nvSpPr>
        <p:spPr/>
        <p:txBody>
          <a:bodyPr>
            <a:normAutofit/>
          </a:bodyPr>
          <a:lstStyle/>
          <a:p>
            <a:r>
              <a:rPr lang="en-IN" sz="2400" dirty="0" smtClean="0"/>
              <a:t>The Channel Analysis further strengthens our claim regarding the Graph1 and Graph2 being the most similar to the Template.</a:t>
            </a:r>
          </a:p>
          <a:p>
            <a:r>
              <a:rPr lang="en-IN" sz="2400" dirty="0" smtClean="0"/>
              <a:t>As can be seen from the Analysis, Graph1 and 2 are very near to the template in both Travel and the procurement Channel.</a:t>
            </a:r>
          </a:p>
          <a:p>
            <a:r>
              <a:rPr lang="en-IN" sz="2400" dirty="0" smtClean="0"/>
              <a:t>However, for the Communication Channel, Graph2 seems to be slightly more similar to the Template than Graph1</a:t>
            </a:r>
          </a:p>
          <a:p>
            <a:r>
              <a:rPr lang="en-IN" sz="2400" dirty="0" smtClean="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xmlns=""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xmlns=""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xmlns=""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xmlns=""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xmlns="" val="2280984329"/>
                    </a:ext>
                  </a:extLst>
                </a:gridCol>
                <a:gridCol w="582233">
                  <a:extLst>
                    <a:ext uri="{9D8B030D-6E8A-4147-A177-3AD203B41FA5}">
                      <a16:colId xmlns:a16="http://schemas.microsoft.com/office/drawing/2014/main" xmlns="" val="2131263198"/>
                    </a:ext>
                  </a:extLst>
                </a:gridCol>
                <a:gridCol w="498726">
                  <a:extLst>
                    <a:ext uri="{9D8B030D-6E8A-4147-A177-3AD203B41FA5}">
                      <a16:colId xmlns:a16="http://schemas.microsoft.com/office/drawing/2014/main" xmlns="" val="1097013496"/>
                    </a:ext>
                  </a:extLst>
                </a:gridCol>
                <a:gridCol w="498726">
                  <a:extLst>
                    <a:ext uri="{9D8B030D-6E8A-4147-A177-3AD203B41FA5}">
                      <a16:colId xmlns:a16="http://schemas.microsoft.com/office/drawing/2014/main" xmlns="" val="2987665690"/>
                    </a:ext>
                  </a:extLst>
                </a:gridCol>
                <a:gridCol w="498726">
                  <a:extLst>
                    <a:ext uri="{9D8B030D-6E8A-4147-A177-3AD203B41FA5}">
                      <a16:colId xmlns:a16="http://schemas.microsoft.com/office/drawing/2014/main" xmlns="" val="2828808762"/>
                    </a:ext>
                  </a:extLst>
                </a:gridCol>
                <a:gridCol w="498726">
                  <a:extLst>
                    <a:ext uri="{9D8B030D-6E8A-4147-A177-3AD203B41FA5}">
                      <a16:colId xmlns:a16="http://schemas.microsoft.com/office/drawing/2014/main" xmlns="" val="204906864"/>
                    </a:ext>
                  </a:extLst>
                </a:gridCol>
                <a:gridCol w="498726">
                  <a:extLst>
                    <a:ext uri="{9D8B030D-6E8A-4147-A177-3AD203B41FA5}">
                      <a16:colId xmlns:a16="http://schemas.microsoft.com/office/drawing/2014/main" xmlns="" val="1984915671"/>
                    </a:ext>
                  </a:extLst>
                </a:gridCol>
                <a:gridCol w="498726">
                  <a:extLst>
                    <a:ext uri="{9D8B030D-6E8A-4147-A177-3AD203B41FA5}">
                      <a16:colId xmlns:a16="http://schemas.microsoft.com/office/drawing/2014/main" xmlns="" val="1162398049"/>
                    </a:ext>
                  </a:extLst>
                </a:gridCol>
                <a:gridCol w="498726">
                  <a:extLst>
                    <a:ext uri="{9D8B030D-6E8A-4147-A177-3AD203B41FA5}">
                      <a16:colId xmlns:a16="http://schemas.microsoft.com/office/drawing/2014/main" xmlns=""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xmlns=""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xmlns=""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xmlns=""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xmlns=""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xmlns="" val="915394205"/>
                  </a:ext>
                </a:extLst>
              </a:tr>
            </a:tbl>
          </a:graphicData>
        </a:graphic>
      </p:graphicFrame>
      <p:pic>
        <p:nvPicPr>
          <p:cNvPr id="9" name="Picture 8">
            <a:extLst>
              <a:ext uri="{FF2B5EF4-FFF2-40B4-BE49-F238E27FC236}">
                <a16:creationId xmlns:a16="http://schemas.microsoft.com/office/drawing/2014/main" xmlns=""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xmlns=""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xmlns=""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xmlns=""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xmlns=""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xmlns=""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xmlns=""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xmlns=""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37963916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smtClean="0"/>
              <a:t>Channel Analysis for Seeds</a:t>
            </a:r>
            <a:br>
              <a:rPr lang="en-US" dirty="0" smtClean="0"/>
            </a:br>
            <a:r>
              <a:rPr lang="en-US" sz="2800" dirty="0" smtClean="0"/>
              <a:t>Travel Channel</a:t>
            </a:r>
            <a:endParaRPr lang="en-US" sz="2800"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smtClean="0"/>
              <a:t>Channel Analysis for Seeds</a:t>
            </a:r>
            <a:br>
              <a:rPr lang="en-US" dirty="0" smtClean="0"/>
            </a:br>
            <a:r>
              <a:rPr lang="en-US" sz="2800" dirty="0" smtClean="0"/>
              <a:t>Travel Channel</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smtClean="0"/>
              <a:t>Channel Analysis for Seeds</a:t>
            </a:r>
            <a:br>
              <a:rPr lang="en-US" dirty="0" smtClean="0"/>
            </a:br>
            <a:r>
              <a:rPr lang="en-US" sz="2800" dirty="0" smtClean="0"/>
              <a:t>Procurement Channel</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smtClean="0"/>
              <a:t>Channel Analysis for Seeds</a:t>
            </a:r>
            <a:br>
              <a:rPr lang="en-US" dirty="0" smtClean="0"/>
            </a:br>
            <a:r>
              <a:rPr lang="en-US" sz="2800" dirty="0" smtClean="0"/>
              <a:t>Procurement Channel</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smtClean="0"/>
              <a:t>Channel Analysis for Seeds</a:t>
            </a:r>
            <a:br>
              <a:rPr lang="en-US" dirty="0" smtClean="0"/>
            </a:br>
            <a:r>
              <a:rPr lang="en-US" sz="2800" dirty="0" smtClean="0"/>
              <a:t>Communication Channel</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ADC2-01C6-412A-B723-CE9244BDA51F}"/>
              </a:ext>
            </a:extLst>
          </p:cNvPr>
          <p:cNvSpPr>
            <a:spLocks noGrp="1"/>
          </p:cNvSpPr>
          <p:nvPr>
            <p:ph type="title"/>
          </p:nvPr>
        </p:nvSpPr>
        <p:spPr/>
        <p:txBody>
          <a:bodyPr/>
          <a:lstStyle/>
          <a:p>
            <a:r>
              <a:rPr lang="en-US" dirty="0" smtClean="0"/>
              <a:t>Discussions:</a:t>
            </a:r>
            <a:endParaRPr lang="en-US" dirty="0"/>
          </a:p>
        </p:txBody>
      </p:sp>
      <p:sp>
        <p:nvSpPr>
          <p:cNvPr id="5" name="Content Placeholder 4"/>
          <p:cNvSpPr>
            <a:spLocks noGrp="1"/>
          </p:cNvSpPr>
          <p:nvPr>
            <p:ph idx="1"/>
          </p:nvPr>
        </p:nvSpPr>
        <p:spPr/>
        <p:txBody>
          <a:bodyPr>
            <a:normAutofit/>
          </a:bodyPr>
          <a:lstStyle/>
          <a:p>
            <a:r>
              <a:rPr lang="en-IN" sz="2000" dirty="0" smtClean="0"/>
              <a:t>For the Travel Channel, there are definitely some clusters forming for a given Source Location and the Time</a:t>
            </a:r>
          </a:p>
          <a:p>
            <a:r>
              <a:rPr lang="en-IN" sz="2000" dirty="0" smtClean="0"/>
              <a:t>These clusters shall next be extracted to get the nodes who will be at the </a:t>
            </a:r>
            <a:r>
              <a:rPr lang="en-IN" sz="2000" dirty="0" err="1" smtClean="0"/>
              <a:t>center</a:t>
            </a:r>
            <a:r>
              <a:rPr lang="en-IN" sz="2000" dirty="0" smtClean="0"/>
              <a:t> of the Hacker Network.</a:t>
            </a:r>
          </a:p>
          <a:p>
            <a:r>
              <a:rPr lang="en-IN" sz="2000" dirty="0" smtClean="0"/>
              <a:t>For the Procurement Channel, we need to filter out transactions between the Sources and Targets over similar items to extract the Hacker Network</a:t>
            </a:r>
          </a:p>
          <a:p>
            <a:r>
              <a:rPr lang="en-IN" sz="2000" dirty="0" smtClean="0"/>
              <a:t>For Communication Channel, the frequency of communication between a potential Source and Target node pair is high which is seen for Extracted Seed 1 Network but not for Seed 3.</a:t>
            </a:r>
          </a:p>
          <a:p>
            <a:r>
              <a:rPr lang="en-IN" sz="2000" dirty="0" smtClean="0"/>
              <a:t>This could be a filter measure to eliminate node pairs which might not appear in any other Channel </a:t>
            </a:r>
            <a:r>
              <a:rPr lang="en-IN" sz="2000" dirty="0" err="1" smtClean="0"/>
              <a:t>Anlaysis</a:t>
            </a:r>
            <a:r>
              <a:rPr lang="en-IN" sz="2000" dirty="0" smtClean="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3802</TotalTime>
  <Words>4965</Words>
  <Application>Microsoft Office PowerPoint</Application>
  <PresentationFormat>Widescreen</PresentationFormat>
  <Paragraphs>1283</Paragraphs>
  <Slides>191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191</vt:i4>
      </vt:variant>
    </vt:vector>
  </HeadingPairs>
  <TitlesOfParts>
    <vt:vector size="198"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Are these groups suspicious hacker groups?</vt:lpstr>
      <vt:lpstr>New approach for Question 2 (Comparison)</vt:lpstr>
      <vt:lpstr> Extended Graph 2            vs. Seed 1 possible nodes</vt:lpstr>
      <vt:lpstr>Similarity measures between seeds and graphs</vt:lpstr>
      <vt:lpstr>Network creation based on the seeds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350</cp:revision>
  <dcterms:created xsi:type="dcterms:W3CDTF">2020-04-21T09:35:12Z</dcterms:created>
  <dcterms:modified xsi:type="dcterms:W3CDTF">2020-06-10T01:05:07Z</dcterms:modified>
</cp:coreProperties>
</file>